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3" r:id="rId7"/>
    <p:sldId id="262" r:id="rId8"/>
  </p:sldIdLst>
  <p:sldSz cx="9144000" cy="5143500" type="screen16x9"/>
  <p:notesSz cx="6858000" cy="9144000"/>
  <p:embeddedFontLst>
    <p:embeddedFont>
      <p:font typeface="Lato" panose="020F0502020204030203" pitchFamily="34" charset="77"/>
      <p:regular r:id="rId10"/>
      <p:bold r:id="rId11"/>
      <p:italic r:id="rId12"/>
      <p:boldItalic r:id="rId13"/>
    </p:embeddedFont>
    <p:embeddedFont>
      <p:font typeface="Raleway"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8"/>
    <p:restoredTop sz="94597"/>
  </p:normalViewPr>
  <p:slideViewPr>
    <p:cSldViewPr snapToGrid="0">
      <p:cViewPr varScale="1">
        <p:scale>
          <a:sx n="82" d="100"/>
          <a:sy n="82" d="100"/>
        </p:scale>
        <p:origin x="176" y="1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f965f750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f965f750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f965f750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f965f750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f965f750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f965f750d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f965f750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f965f750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f965f750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f965f750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07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f965f750d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f965f750d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subTitle" idx="1"/>
          </p:nvPr>
        </p:nvSpPr>
        <p:spPr>
          <a:xfrm>
            <a:off x="727950" y="1313759"/>
            <a:ext cx="3979333" cy="382974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Key Product Specs:</a:t>
            </a:r>
          </a:p>
          <a:p>
            <a:pPr marL="0" lvl="0" indent="0" algn="just" rtl="0">
              <a:spcBef>
                <a:spcPts val="0"/>
              </a:spcBef>
              <a:spcAft>
                <a:spcPts val="0"/>
              </a:spcAft>
              <a:buNone/>
            </a:pPr>
            <a:endParaRPr lang="en-US" dirty="0"/>
          </a:p>
          <a:p>
            <a:pPr lvl="0" indent="-330200" algn="just">
              <a:buChar char="●"/>
            </a:pPr>
            <a:r>
              <a:rPr lang="en-US" altLang="zh-CN" dirty="0"/>
              <a:t>FDA Approved</a:t>
            </a:r>
          </a:p>
          <a:p>
            <a:pPr lvl="0" indent="-330200" algn="just">
              <a:buChar char="●"/>
            </a:pPr>
            <a:r>
              <a:rPr lang="en-US" altLang="zh-CN" dirty="0"/>
              <a:t>Non</a:t>
            </a:r>
            <a:r>
              <a:rPr lang="zh-CN" altLang="en-US" dirty="0"/>
              <a:t> </a:t>
            </a:r>
            <a:r>
              <a:rPr lang="en-US" altLang="zh-CN" dirty="0"/>
              <a:t>sterile</a:t>
            </a:r>
            <a:r>
              <a:rPr lang="zh-CN" altLang="en-US" dirty="0"/>
              <a:t> </a:t>
            </a:r>
            <a:r>
              <a:rPr lang="en-US" altLang="zh-CN" dirty="0"/>
              <a:t>PP+PE</a:t>
            </a:r>
          </a:p>
          <a:p>
            <a:pPr lvl="0" indent="-330200" algn="just">
              <a:buChar char="●"/>
            </a:pPr>
            <a:r>
              <a:rPr lang="en-US" altLang="zh-CN" dirty="0"/>
              <a:t>Full</a:t>
            </a:r>
            <a:r>
              <a:rPr lang="zh-CN" altLang="en-US" dirty="0"/>
              <a:t> </a:t>
            </a:r>
            <a:r>
              <a:rPr lang="en-US" altLang="zh-CN" dirty="0"/>
              <a:t>coverage,</a:t>
            </a:r>
            <a:r>
              <a:rPr lang="zh-CN" altLang="en-US" dirty="0"/>
              <a:t> </a:t>
            </a:r>
            <a:r>
              <a:rPr lang="en-US" altLang="zh-CN" dirty="0"/>
              <a:t>elastic</a:t>
            </a:r>
            <a:r>
              <a:rPr lang="zh-CN" altLang="en-US" dirty="0"/>
              <a:t> </a:t>
            </a:r>
            <a:r>
              <a:rPr lang="en-US" altLang="zh-CN" dirty="0"/>
              <a:t>wrist</a:t>
            </a:r>
            <a:r>
              <a:rPr lang="zh-CN" altLang="en-US" dirty="0"/>
              <a:t> </a:t>
            </a:r>
            <a:r>
              <a:rPr lang="en-US" altLang="zh-CN" dirty="0"/>
              <a:t>and</a:t>
            </a:r>
            <a:r>
              <a:rPr lang="zh-CN" altLang="en-US" dirty="0"/>
              <a:t> </a:t>
            </a:r>
            <a:r>
              <a:rPr lang="en-US" altLang="zh-CN" dirty="0"/>
              <a:t>cuffs</a:t>
            </a:r>
          </a:p>
          <a:p>
            <a:pPr lvl="0" indent="-330200" algn="just">
              <a:buChar char="●"/>
            </a:pPr>
            <a:r>
              <a:rPr lang="en-US" altLang="zh-CN" dirty="0"/>
              <a:t>Zip</a:t>
            </a:r>
            <a:r>
              <a:rPr lang="zh-CN" altLang="en-US" dirty="0"/>
              <a:t> </a:t>
            </a:r>
            <a:r>
              <a:rPr lang="en-US" altLang="zh-CN" dirty="0"/>
              <a:t>for</a:t>
            </a:r>
            <a:r>
              <a:rPr lang="zh-CN" altLang="en-US" dirty="0"/>
              <a:t> </a:t>
            </a:r>
            <a:r>
              <a:rPr lang="en-US" altLang="zh-CN" dirty="0"/>
              <a:t>easy</a:t>
            </a:r>
            <a:r>
              <a:rPr lang="zh-CN" altLang="en-US" dirty="0"/>
              <a:t> </a:t>
            </a:r>
            <a:r>
              <a:rPr lang="en-US" altLang="zh-CN" dirty="0"/>
              <a:t>access</a:t>
            </a:r>
          </a:p>
          <a:p>
            <a:pPr lvl="0" indent="-330200" algn="just">
              <a:buChar char="●"/>
            </a:pPr>
            <a:r>
              <a:rPr lang="en-US" altLang="zh-CN" dirty="0"/>
              <a:t>Taped</a:t>
            </a:r>
            <a:r>
              <a:rPr lang="zh-CN" altLang="en-US" dirty="0"/>
              <a:t> </a:t>
            </a:r>
            <a:r>
              <a:rPr lang="en-US" altLang="zh-CN" dirty="0"/>
              <a:t>seams</a:t>
            </a:r>
            <a:r>
              <a:rPr lang="zh-CN" altLang="en-US" dirty="0"/>
              <a:t> </a:t>
            </a:r>
            <a:r>
              <a:rPr lang="en-US" dirty="0"/>
              <a:t>to offer max protection</a:t>
            </a:r>
            <a:endParaRPr lang="en-US" altLang="zh-CN" dirty="0"/>
          </a:p>
          <a:p>
            <a:pPr lvl="0" indent="-330200" algn="just">
              <a:buChar char="●"/>
            </a:pPr>
            <a:r>
              <a:rPr lang="en-US" altLang="zh-CN" dirty="0"/>
              <a:t>Size:</a:t>
            </a:r>
            <a:r>
              <a:rPr lang="zh-CN" altLang="en-US" dirty="0"/>
              <a:t> </a:t>
            </a:r>
            <a:r>
              <a:rPr lang="en-US" altLang="zh-CN" dirty="0"/>
              <a:t>XXL</a:t>
            </a:r>
            <a:r>
              <a:rPr lang="zh-CN" altLang="en-US" dirty="0"/>
              <a:t> </a:t>
            </a:r>
            <a:r>
              <a:rPr lang="en-US" altLang="zh-CN" dirty="0"/>
              <a:t>185cm</a:t>
            </a:r>
          </a:p>
        </p:txBody>
      </p:sp>
      <p:sp>
        <p:nvSpPr>
          <p:cNvPr id="5" name="Google Shape;87;p13">
            <a:extLst>
              <a:ext uri="{FF2B5EF4-FFF2-40B4-BE49-F238E27FC236}">
                <a16:creationId xmlns:a16="http://schemas.microsoft.com/office/drawing/2014/main" id="{825634E4-0A8C-5748-A2F6-F236CCF5778B}"/>
              </a:ext>
            </a:extLst>
          </p:cNvPr>
          <p:cNvSpPr txBox="1"/>
          <p:nvPr/>
        </p:nvSpPr>
        <p:spPr>
          <a:xfrm>
            <a:off x="727950" y="564057"/>
            <a:ext cx="7688100" cy="570476"/>
          </a:xfrm>
          <a:prstGeom prst="rect">
            <a:avLst/>
          </a:prstGeom>
          <a:noFill/>
          <a:ln>
            <a:noFill/>
          </a:ln>
        </p:spPr>
        <p:txBody>
          <a:bodyPr spcFirstLastPara="1" wrap="square" lIns="91425" tIns="91425" rIns="91425" bIns="91425" anchor="t" anchorCtr="0">
            <a:noAutofit/>
          </a:bodyPr>
          <a:lstStyle/>
          <a:p>
            <a:pPr lvl="0"/>
            <a:r>
              <a:rPr lang="en-US" altLang="zh-CN" sz="2800" b="1" dirty="0" err="1">
                <a:latin typeface="Times New Roman"/>
                <a:ea typeface="Times New Roman"/>
                <a:cs typeface="Times New Roman"/>
                <a:sym typeface="Times New Roman"/>
              </a:rPr>
              <a:t>Aruikon</a:t>
            </a:r>
            <a:r>
              <a:rPr lang="zh-CN" altLang="en-US" sz="2800" b="1" dirty="0">
                <a:latin typeface="Times New Roman"/>
                <a:ea typeface="Times New Roman"/>
                <a:cs typeface="Times New Roman"/>
                <a:sym typeface="Times New Roman"/>
              </a:rPr>
              <a:t> </a:t>
            </a:r>
            <a:r>
              <a:rPr lang="en-US" altLang="zh-CN" sz="2800" b="1" dirty="0">
                <a:latin typeface="Times New Roman"/>
                <a:ea typeface="Times New Roman"/>
                <a:cs typeface="Times New Roman"/>
                <a:sym typeface="Times New Roman"/>
              </a:rPr>
              <a:t>Disposable</a:t>
            </a:r>
            <a:r>
              <a:rPr lang="zh-CN" altLang="en-US" sz="2800" b="1" dirty="0">
                <a:latin typeface="Times New Roman"/>
                <a:ea typeface="Times New Roman"/>
                <a:cs typeface="Times New Roman"/>
                <a:sym typeface="Times New Roman"/>
              </a:rPr>
              <a:t> </a:t>
            </a:r>
            <a:r>
              <a:rPr lang="en-US" altLang="zh-CN" sz="2800" b="1" dirty="0">
                <a:latin typeface="Times New Roman"/>
                <a:ea typeface="Times New Roman"/>
                <a:cs typeface="Times New Roman"/>
                <a:sym typeface="Times New Roman"/>
              </a:rPr>
              <a:t>Medical</a:t>
            </a:r>
            <a:r>
              <a:rPr lang="zh-CN" altLang="en-US" sz="2800" b="1" dirty="0">
                <a:latin typeface="Times New Roman"/>
                <a:ea typeface="Times New Roman"/>
                <a:cs typeface="Times New Roman"/>
                <a:sym typeface="Times New Roman"/>
              </a:rPr>
              <a:t> </a:t>
            </a:r>
            <a:r>
              <a:rPr lang="en-US" altLang="zh-CN" sz="2800" b="1" dirty="0">
                <a:latin typeface="Times New Roman"/>
                <a:ea typeface="Times New Roman"/>
                <a:cs typeface="Times New Roman"/>
                <a:sym typeface="Times New Roman"/>
              </a:rPr>
              <a:t>Protective</a:t>
            </a:r>
            <a:r>
              <a:rPr lang="zh-CN" altLang="en-US" sz="2800" b="1" dirty="0">
                <a:latin typeface="Times New Roman"/>
                <a:ea typeface="Times New Roman"/>
                <a:cs typeface="Times New Roman"/>
                <a:sym typeface="Times New Roman"/>
              </a:rPr>
              <a:t> </a:t>
            </a:r>
            <a:r>
              <a:rPr lang="en-US" altLang="zh-CN" sz="2800" b="1" dirty="0">
                <a:latin typeface="Times New Roman"/>
                <a:ea typeface="Times New Roman"/>
                <a:cs typeface="Times New Roman"/>
                <a:sym typeface="Times New Roman"/>
              </a:rPr>
              <a:t>Coveralls</a:t>
            </a:r>
            <a:endParaRPr lang="en-US" sz="2800" b="1" dirty="0">
              <a:latin typeface="Times New Roman"/>
              <a:ea typeface="Times New Roman"/>
              <a:cs typeface="Times New Roman"/>
              <a:sym typeface="Times New Roman"/>
            </a:endParaRPr>
          </a:p>
        </p:txBody>
      </p:sp>
      <p:pic>
        <p:nvPicPr>
          <p:cNvPr id="1025" name="Picture 1" descr="page2image38473376">
            <a:extLst>
              <a:ext uri="{FF2B5EF4-FFF2-40B4-BE49-F238E27FC236}">
                <a16:creationId xmlns:a16="http://schemas.microsoft.com/office/drawing/2014/main" id="{04064636-9856-A04A-B34B-DA1D0E352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316" y="1134533"/>
            <a:ext cx="1687306" cy="3552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727950" y="418013"/>
            <a:ext cx="7632000" cy="8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 Display </a:t>
            </a:r>
            <a:endParaRPr dirty="0"/>
          </a:p>
        </p:txBody>
      </p:sp>
      <p:sp>
        <p:nvSpPr>
          <p:cNvPr id="94" name="Google Shape;94;p14"/>
          <p:cNvSpPr txBox="1"/>
          <p:nvPr/>
        </p:nvSpPr>
        <p:spPr>
          <a:xfrm>
            <a:off x="3508507" y="1359665"/>
            <a:ext cx="1738609" cy="35271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latin typeface="Lato"/>
                <a:ea typeface="Lato"/>
                <a:cs typeface="Lato"/>
                <a:sym typeface="Lato"/>
              </a:rPr>
              <a:t>Photo</a:t>
            </a:r>
            <a:endParaRPr sz="2100" b="1">
              <a:latin typeface="Lato"/>
              <a:ea typeface="Lato"/>
              <a:cs typeface="Lato"/>
              <a:sym typeface="Lato"/>
            </a:endParaRPr>
          </a:p>
        </p:txBody>
      </p:sp>
      <p:pic>
        <p:nvPicPr>
          <p:cNvPr id="3" name="Picture 2">
            <a:extLst>
              <a:ext uri="{FF2B5EF4-FFF2-40B4-BE49-F238E27FC236}">
                <a16:creationId xmlns:a16="http://schemas.microsoft.com/office/drawing/2014/main" id="{5DE4A1F8-F989-C04F-8B55-81ADC7E65516}"/>
              </a:ext>
            </a:extLst>
          </p:cNvPr>
          <p:cNvPicPr>
            <a:picLocks noChangeAspect="1"/>
          </p:cNvPicPr>
          <p:nvPr/>
        </p:nvPicPr>
        <p:blipFill>
          <a:blip r:embed="rId3"/>
          <a:stretch>
            <a:fillRect/>
          </a:stretch>
        </p:blipFill>
        <p:spPr>
          <a:xfrm>
            <a:off x="1725629" y="1924570"/>
            <a:ext cx="1782878" cy="3013112"/>
          </a:xfrm>
          <a:prstGeom prst="rect">
            <a:avLst/>
          </a:prstGeom>
        </p:spPr>
      </p:pic>
      <p:pic>
        <p:nvPicPr>
          <p:cNvPr id="4" name="Picture 3">
            <a:extLst>
              <a:ext uri="{FF2B5EF4-FFF2-40B4-BE49-F238E27FC236}">
                <a16:creationId xmlns:a16="http://schemas.microsoft.com/office/drawing/2014/main" id="{56AFC33F-AA9D-1A45-A2D7-F29D186D5843}"/>
              </a:ext>
            </a:extLst>
          </p:cNvPr>
          <p:cNvPicPr>
            <a:picLocks noChangeAspect="1"/>
          </p:cNvPicPr>
          <p:nvPr/>
        </p:nvPicPr>
        <p:blipFill>
          <a:blip r:embed="rId4"/>
          <a:stretch>
            <a:fillRect/>
          </a:stretch>
        </p:blipFill>
        <p:spPr>
          <a:xfrm>
            <a:off x="5247116" y="2211564"/>
            <a:ext cx="2317168" cy="24391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Business &amp; Medical Licenses</a:t>
            </a:r>
            <a:endParaRPr/>
          </a:p>
        </p:txBody>
      </p:sp>
      <p:pic>
        <p:nvPicPr>
          <p:cNvPr id="2" name="Picture 1">
            <a:extLst>
              <a:ext uri="{FF2B5EF4-FFF2-40B4-BE49-F238E27FC236}">
                <a16:creationId xmlns:a16="http://schemas.microsoft.com/office/drawing/2014/main" id="{44AEC910-6F77-EB4A-97C1-384B168977F3}"/>
              </a:ext>
            </a:extLst>
          </p:cNvPr>
          <p:cNvPicPr>
            <a:picLocks noChangeAspect="1"/>
          </p:cNvPicPr>
          <p:nvPr/>
        </p:nvPicPr>
        <p:blipFill>
          <a:blip r:embed="rId3"/>
          <a:stretch>
            <a:fillRect/>
          </a:stretch>
        </p:blipFill>
        <p:spPr>
          <a:xfrm>
            <a:off x="1790367" y="1301858"/>
            <a:ext cx="2522524" cy="3688597"/>
          </a:xfrm>
          <a:prstGeom prst="rect">
            <a:avLst/>
          </a:prstGeom>
        </p:spPr>
      </p:pic>
      <p:pic>
        <p:nvPicPr>
          <p:cNvPr id="3" name="Picture 2">
            <a:extLst>
              <a:ext uri="{FF2B5EF4-FFF2-40B4-BE49-F238E27FC236}">
                <a16:creationId xmlns:a16="http://schemas.microsoft.com/office/drawing/2014/main" id="{59C3B94A-B958-4241-904A-14A1149047E6}"/>
              </a:ext>
            </a:extLst>
          </p:cNvPr>
          <p:cNvPicPr>
            <a:picLocks noChangeAspect="1"/>
          </p:cNvPicPr>
          <p:nvPr/>
        </p:nvPicPr>
        <p:blipFill>
          <a:blip r:embed="rId4"/>
          <a:stretch>
            <a:fillRect/>
          </a:stretch>
        </p:blipFill>
        <p:spPr>
          <a:xfrm>
            <a:off x="5532267" y="1301858"/>
            <a:ext cx="2522525" cy="37359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Company Info</a:t>
            </a:r>
            <a:endParaRPr dirty="0"/>
          </a:p>
        </p:txBody>
      </p:sp>
      <p:sp>
        <p:nvSpPr>
          <p:cNvPr id="112" name="Google Shape;112;p16"/>
          <p:cNvSpPr txBox="1">
            <a:spLocks noGrp="1"/>
          </p:cNvSpPr>
          <p:nvPr>
            <p:ph type="body" idx="1"/>
          </p:nvPr>
        </p:nvSpPr>
        <p:spPr>
          <a:xfrm>
            <a:off x="729449" y="1194636"/>
            <a:ext cx="7873361" cy="3001125"/>
          </a:xfrm>
          <a:prstGeom prst="rect">
            <a:avLst/>
          </a:prstGeom>
        </p:spPr>
        <p:txBody>
          <a:bodyPr spcFirstLastPara="1" wrap="square" lIns="91425" tIns="91425" rIns="91425" bIns="91425" anchor="t" anchorCtr="0">
            <a:noAutofit/>
          </a:bodyPr>
          <a:lstStyle/>
          <a:p>
            <a:pPr marL="0" indent="0" algn="just">
              <a:spcAft>
                <a:spcPts val="1600"/>
              </a:spcAft>
              <a:buNone/>
            </a:pPr>
            <a:r>
              <a:rPr lang="en-US" dirty="0"/>
              <a:t>Henan </a:t>
            </a:r>
            <a:r>
              <a:rPr lang="en-US" dirty="0" err="1"/>
              <a:t>Joinkona</a:t>
            </a:r>
            <a:r>
              <a:rPr lang="en-US" dirty="0"/>
              <a:t> Medical Products Stock Co., Ltd</a:t>
            </a:r>
            <a:r>
              <a:rPr lang="zh-CN" altLang="en-US" dirty="0"/>
              <a:t> </a:t>
            </a:r>
            <a:r>
              <a:rPr lang="en-US" dirty="0"/>
              <a:t>initially is a incubator project under </a:t>
            </a:r>
            <a:r>
              <a:rPr lang="en-US" dirty="0" err="1"/>
              <a:t>Shengguang</a:t>
            </a:r>
            <a:r>
              <a:rPr lang="en-US" dirty="0"/>
              <a:t> Group. It established in 2011 and step on the stage of disposable non-woven products under the help of </a:t>
            </a:r>
            <a:r>
              <a:rPr lang="en-US" dirty="0" err="1"/>
              <a:t>ShengguangGroup</a:t>
            </a:r>
            <a:r>
              <a:rPr lang="en-US" dirty="0"/>
              <a:t>.</a:t>
            </a:r>
          </a:p>
          <a:p>
            <a:pPr marL="0" indent="0" algn="just">
              <a:spcAft>
                <a:spcPts val="1600"/>
              </a:spcAft>
              <a:buNone/>
            </a:pPr>
            <a:r>
              <a:rPr lang="en-US" dirty="0"/>
              <a:t>Henan </a:t>
            </a:r>
            <a:r>
              <a:rPr lang="en-US" dirty="0" err="1"/>
              <a:t>Joinkona</a:t>
            </a:r>
            <a:r>
              <a:rPr lang="en-US" dirty="0"/>
              <a:t> Medical Products Stock Co., Ltd started just with a dozen people working team. Under the guidance of general manager </a:t>
            </a:r>
            <a:r>
              <a:rPr lang="en-US" dirty="0" err="1"/>
              <a:t>Ke</a:t>
            </a:r>
            <a:r>
              <a:rPr lang="en-US" dirty="0"/>
              <a:t> Rui, they began the enterprise way of the development. Lasted just 5 years, the general manager of </a:t>
            </a:r>
            <a:r>
              <a:rPr lang="en-US" dirty="0" err="1"/>
              <a:t>Ke</a:t>
            </a:r>
            <a:r>
              <a:rPr lang="en-US" dirty="0"/>
              <a:t> Rui from lead the 30 people to gradually grow which grow into an independent operation of the disposable medical supplies company. Now it occupies 120 thousand square meters and the company own thousands of employees. With all the worker  efforts, it has attracted many of the world's leading distributor to join and become a popular legend enterprises. What’s more,  industry was praised for the medical industry of a rising.</a:t>
            </a:r>
          </a:p>
        </p:txBody>
      </p:sp>
      <p:sp>
        <p:nvSpPr>
          <p:cNvPr id="4" name="TextBox 3">
            <a:extLst>
              <a:ext uri="{FF2B5EF4-FFF2-40B4-BE49-F238E27FC236}">
                <a16:creationId xmlns:a16="http://schemas.microsoft.com/office/drawing/2014/main" id="{900C6DAA-56FA-D04E-8D4D-CB6E70C6FD7C}"/>
              </a:ext>
            </a:extLst>
          </p:cNvPr>
          <p:cNvSpPr txBox="1"/>
          <p:nvPr/>
        </p:nvSpPr>
        <p:spPr>
          <a:xfrm>
            <a:off x="8090115" y="5889356"/>
            <a:ext cx="184731" cy="307777"/>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E3F50AB6-5A1E-5D4B-ABE5-D0C80470F53E}"/>
              </a:ext>
            </a:extLst>
          </p:cNvPr>
          <p:cNvPicPr>
            <a:picLocks noChangeAspect="1"/>
          </p:cNvPicPr>
          <p:nvPr/>
        </p:nvPicPr>
        <p:blipFill>
          <a:blip r:embed="rId3"/>
          <a:stretch>
            <a:fillRect/>
          </a:stretch>
        </p:blipFill>
        <p:spPr>
          <a:xfrm>
            <a:off x="3083140" y="3796943"/>
            <a:ext cx="2977719" cy="12821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Test Report</a:t>
            </a:r>
            <a:endParaRPr dirty="0"/>
          </a:p>
        </p:txBody>
      </p:sp>
      <p:pic>
        <p:nvPicPr>
          <p:cNvPr id="2" name="Picture 1">
            <a:extLst>
              <a:ext uri="{FF2B5EF4-FFF2-40B4-BE49-F238E27FC236}">
                <a16:creationId xmlns:a16="http://schemas.microsoft.com/office/drawing/2014/main" id="{EBC65473-4965-9449-AA68-79B46D7E92D3}"/>
              </a:ext>
            </a:extLst>
          </p:cNvPr>
          <p:cNvPicPr>
            <a:picLocks noChangeAspect="1"/>
          </p:cNvPicPr>
          <p:nvPr/>
        </p:nvPicPr>
        <p:blipFill>
          <a:blip r:embed="rId3"/>
          <a:stretch>
            <a:fillRect/>
          </a:stretch>
        </p:blipFill>
        <p:spPr>
          <a:xfrm>
            <a:off x="1766679" y="1346415"/>
            <a:ext cx="2425746" cy="3797085"/>
          </a:xfrm>
          <a:prstGeom prst="rect">
            <a:avLst/>
          </a:prstGeom>
        </p:spPr>
      </p:pic>
      <p:pic>
        <p:nvPicPr>
          <p:cNvPr id="4" name="Picture 3">
            <a:extLst>
              <a:ext uri="{FF2B5EF4-FFF2-40B4-BE49-F238E27FC236}">
                <a16:creationId xmlns:a16="http://schemas.microsoft.com/office/drawing/2014/main" id="{22AC6DC9-3C6E-ED45-A38E-D4C10C5BBDF2}"/>
              </a:ext>
            </a:extLst>
          </p:cNvPr>
          <p:cNvPicPr>
            <a:picLocks noChangeAspect="1"/>
          </p:cNvPicPr>
          <p:nvPr/>
        </p:nvPicPr>
        <p:blipFill>
          <a:blip r:embed="rId4"/>
          <a:stretch>
            <a:fillRect/>
          </a:stretch>
        </p:blipFill>
        <p:spPr>
          <a:xfrm>
            <a:off x="4951577" y="1346415"/>
            <a:ext cx="2763420" cy="36579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lvl="0"/>
            <a:r>
              <a:rPr lang="en" dirty="0"/>
              <a:t>FDA Registration</a:t>
            </a:r>
            <a:endParaRPr dirty="0"/>
          </a:p>
        </p:txBody>
      </p:sp>
      <p:pic>
        <p:nvPicPr>
          <p:cNvPr id="3" name="Picture 2">
            <a:extLst>
              <a:ext uri="{FF2B5EF4-FFF2-40B4-BE49-F238E27FC236}">
                <a16:creationId xmlns:a16="http://schemas.microsoft.com/office/drawing/2014/main" id="{FB95F14C-E5CB-D449-96DD-19254957C32A}"/>
              </a:ext>
            </a:extLst>
          </p:cNvPr>
          <p:cNvPicPr>
            <a:picLocks noChangeAspect="1"/>
          </p:cNvPicPr>
          <p:nvPr/>
        </p:nvPicPr>
        <p:blipFill>
          <a:blip r:embed="rId3"/>
          <a:stretch>
            <a:fillRect/>
          </a:stretch>
        </p:blipFill>
        <p:spPr>
          <a:xfrm>
            <a:off x="1981878" y="1410989"/>
            <a:ext cx="5180244" cy="3532970"/>
          </a:xfrm>
          <a:prstGeom prst="rect">
            <a:avLst/>
          </a:prstGeom>
        </p:spPr>
      </p:pic>
    </p:spTree>
    <p:extLst>
      <p:ext uri="{BB962C8B-B14F-4D97-AF65-F5344CB8AC3E}">
        <p14:creationId xmlns:p14="http://schemas.microsoft.com/office/powerpoint/2010/main" val="203585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 Package Info</a:t>
            </a:r>
            <a:endParaRPr/>
          </a:p>
        </p:txBody>
      </p:sp>
      <p:sp>
        <p:nvSpPr>
          <p:cNvPr id="134" name="Google Shape;134;p19"/>
          <p:cNvSpPr txBox="1"/>
          <p:nvPr/>
        </p:nvSpPr>
        <p:spPr>
          <a:xfrm>
            <a:off x="729450" y="3491421"/>
            <a:ext cx="4001100" cy="1322700"/>
          </a:xfrm>
          <a:prstGeom prst="rect">
            <a:avLst/>
          </a:prstGeom>
          <a:noFill/>
          <a:ln>
            <a:noFill/>
          </a:ln>
        </p:spPr>
        <p:txBody>
          <a:bodyPr spcFirstLastPara="1" wrap="square" lIns="91425" tIns="91425" rIns="91425" bIns="91425" anchor="t" anchorCtr="0">
            <a:noAutofit/>
          </a:bodyPr>
          <a:lstStyle/>
          <a:p>
            <a:pPr lvl="0">
              <a:lnSpc>
                <a:spcPct val="150000"/>
              </a:lnSpc>
            </a:pPr>
            <a:r>
              <a:rPr lang="en-US" altLang="zh-CN" dirty="0">
                <a:latin typeface="Lato"/>
                <a:ea typeface="Lato"/>
                <a:cs typeface="Lato"/>
                <a:sym typeface="Lato"/>
              </a:rPr>
              <a:t>Size</a:t>
            </a:r>
            <a:r>
              <a:rPr lang="en-US" dirty="0">
                <a:latin typeface="Lato"/>
                <a:ea typeface="Lato"/>
                <a:cs typeface="Lato"/>
                <a:sym typeface="Lato"/>
              </a:rPr>
              <a:t>: </a:t>
            </a:r>
            <a:r>
              <a:rPr lang="en-US" altLang="zh-CN" dirty="0">
                <a:latin typeface="Lato"/>
                <a:ea typeface="Lato"/>
                <a:cs typeface="Lato"/>
                <a:sym typeface="Lato"/>
              </a:rPr>
              <a:t>32</a:t>
            </a:r>
            <a:r>
              <a:rPr lang="en-US" dirty="0">
                <a:latin typeface="Lato"/>
                <a:ea typeface="Lato"/>
                <a:cs typeface="Lato"/>
                <a:sym typeface="Lato"/>
              </a:rPr>
              <a:t> x </a:t>
            </a:r>
            <a:r>
              <a:rPr lang="en-US" altLang="zh-CN" dirty="0">
                <a:latin typeface="Lato"/>
                <a:ea typeface="Lato"/>
                <a:cs typeface="Lato"/>
                <a:sym typeface="Lato"/>
              </a:rPr>
              <a:t>26</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0.5</a:t>
            </a:r>
            <a:r>
              <a:rPr lang="zh-CN" altLang="en-US" dirty="0">
                <a:latin typeface="Lato"/>
                <a:ea typeface="Lato"/>
                <a:cs typeface="Lato"/>
                <a:sym typeface="Lato"/>
              </a:rPr>
              <a:t> </a:t>
            </a:r>
            <a:r>
              <a:rPr lang="en-US" dirty="0">
                <a:latin typeface="Lato"/>
                <a:ea typeface="Lato"/>
                <a:cs typeface="Lato"/>
                <a:sym typeface="Lato"/>
              </a:rPr>
              <a:t>cm</a:t>
            </a:r>
          </a:p>
          <a:p>
            <a:pPr lvl="0">
              <a:lnSpc>
                <a:spcPct val="150000"/>
              </a:lnSpc>
            </a:pPr>
            <a:r>
              <a:rPr lang="en-US" altLang="zh-CN" dirty="0">
                <a:latin typeface="Lato"/>
                <a:ea typeface="Lato"/>
                <a:cs typeface="Lato"/>
                <a:sym typeface="Lato"/>
              </a:rPr>
              <a:t>Material:</a:t>
            </a:r>
            <a:r>
              <a:rPr lang="zh-CN" altLang="en-US" dirty="0">
                <a:latin typeface="Lato"/>
                <a:ea typeface="Lato"/>
                <a:cs typeface="Lato"/>
                <a:sym typeface="Lato"/>
              </a:rPr>
              <a:t>  </a:t>
            </a:r>
            <a:r>
              <a:rPr lang="en-US" altLang="zh-CN" dirty="0">
                <a:latin typeface="Lato"/>
                <a:ea typeface="Lato"/>
                <a:cs typeface="Lato"/>
                <a:sym typeface="Lato"/>
              </a:rPr>
              <a:t>PP+PE</a:t>
            </a:r>
          </a:p>
          <a:p>
            <a:pPr lvl="0">
              <a:lnSpc>
                <a:spcPct val="150000"/>
              </a:lnSpc>
            </a:pPr>
            <a:r>
              <a:rPr lang="en-US" altLang="zh-CN" dirty="0">
                <a:latin typeface="Lato"/>
                <a:ea typeface="Lato"/>
                <a:cs typeface="Lato"/>
                <a:sym typeface="Lato"/>
              </a:rPr>
              <a:t>Weight:</a:t>
            </a:r>
            <a:r>
              <a:rPr lang="zh-CN" altLang="en-US" dirty="0">
                <a:latin typeface="Lato"/>
                <a:ea typeface="Lato"/>
                <a:cs typeface="Lato"/>
                <a:sym typeface="Lato"/>
              </a:rPr>
              <a:t> </a:t>
            </a:r>
            <a:r>
              <a:rPr lang="en-US" altLang="zh-CN" dirty="0">
                <a:latin typeface="Lato"/>
                <a:ea typeface="Lato"/>
                <a:cs typeface="Lato"/>
                <a:sym typeface="Lato"/>
              </a:rPr>
              <a:t>63g</a:t>
            </a:r>
          </a:p>
          <a:p>
            <a:pPr lvl="0">
              <a:lnSpc>
                <a:spcPct val="150000"/>
              </a:lnSpc>
            </a:pPr>
            <a:r>
              <a:rPr lang="en" dirty="0">
                <a:latin typeface="Lato"/>
                <a:ea typeface="Lato"/>
                <a:cs typeface="Lato"/>
                <a:sym typeface="Lato"/>
              </a:rPr>
              <a:t>Color: </a:t>
            </a:r>
            <a:r>
              <a:rPr lang="en-US" altLang="zh-CN" dirty="0">
                <a:latin typeface="Lato"/>
                <a:ea typeface="Lato"/>
                <a:cs typeface="Lato"/>
                <a:sym typeface="Lato"/>
              </a:rPr>
              <a:t>White</a:t>
            </a:r>
          </a:p>
          <a:p>
            <a:pPr lvl="0">
              <a:lnSpc>
                <a:spcPct val="150000"/>
              </a:lnSpc>
            </a:pPr>
            <a:endParaRPr dirty="0">
              <a:latin typeface="Lato"/>
              <a:ea typeface="Lato"/>
              <a:cs typeface="Lato"/>
              <a:sym typeface="Lato"/>
            </a:endParaRPr>
          </a:p>
        </p:txBody>
      </p:sp>
      <p:sp>
        <p:nvSpPr>
          <p:cNvPr id="135" name="Google Shape;135;p19"/>
          <p:cNvSpPr txBox="1"/>
          <p:nvPr/>
        </p:nvSpPr>
        <p:spPr>
          <a:xfrm>
            <a:off x="4958275" y="3432700"/>
            <a:ext cx="4001100" cy="1710800"/>
          </a:xfrm>
          <a:prstGeom prst="rect">
            <a:avLst/>
          </a:prstGeom>
          <a:noFill/>
          <a:ln>
            <a:noFill/>
          </a:ln>
        </p:spPr>
        <p:txBody>
          <a:bodyPr spcFirstLastPara="1" wrap="square" lIns="91425" tIns="91425" rIns="91425" bIns="91425" anchor="t" anchorCtr="0">
            <a:noAutofit/>
          </a:bodyPr>
          <a:lstStyle/>
          <a:p>
            <a:pPr lvl="0">
              <a:lnSpc>
                <a:spcPct val="150000"/>
              </a:lnSpc>
            </a:pPr>
            <a:r>
              <a:rPr lang="en-US" altLang="zh-CN" dirty="0">
                <a:latin typeface="Lato"/>
                <a:ea typeface="Lato"/>
                <a:cs typeface="Lato"/>
                <a:sym typeface="Lato"/>
              </a:rPr>
              <a:t>40 pcs per carton</a:t>
            </a:r>
          </a:p>
          <a:p>
            <a:pPr lvl="0">
              <a:lnSpc>
                <a:spcPct val="150000"/>
              </a:lnSpc>
            </a:pPr>
            <a:r>
              <a:rPr lang="en-US" altLang="zh-CN" dirty="0">
                <a:latin typeface="Lato"/>
                <a:ea typeface="Lato"/>
                <a:cs typeface="Lato"/>
                <a:sym typeface="Lato"/>
              </a:rPr>
              <a:t>Carton</a:t>
            </a:r>
            <a:r>
              <a:rPr lang="zh-CN" altLang="en-US" dirty="0">
                <a:latin typeface="Lato"/>
                <a:ea typeface="Lato"/>
                <a:cs typeface="Lato"/>
                <a:sym typeface="Lato"/>
              </a:rPr>
              <a:t> </a:t>
            </a:r>
            <a:r>
              <a:rPr lang="en-US" altLang="zh-CN" dirty="0">
                <a:latin typeface="Lato"/>
                <a:ea typeface="Lato"/>
                <a:cs typeface="Lato"/>
                <a:sym typeface="Lato"/>
              </a:rPr>
              <a:t>Dimension:</a:t>
            </a:r>
            <a:r>
              <a:rPr lang="zh-CN" altLang="en-US" dirty="0">
                <a:latin typeface="Lato"/>
                <a:ea typeface="Lato"/>
                <a:cs typeface="Lato"/>
                <a:sym typeface="Lato"/>
              </a:rPr>
              <a:t> </a:t>
            </a:r>
            <a:r>
              <a:rPr lang="en-US" altLang="zh-CN" dirty="0">
                <a:latin typeface="Lato"/>
                <a:ea typeface="Lato"/>
                <a:cs typeface="Lato"/>
                <a:sym typeface="Lato"/>
              </a:rPr>
              <a:t>60</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40</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45</a:t>
            </a:r>
            <a:r>
              <a:rPr lang="zh-CN" altLang="en-US" dirty="0">
                <a:latin typeface="Lato"/>
                <a:ea typeface="Lato"/>
                <a:cs typeface="Lato"/>
                <a:sym typeface="Lato"/>
              </a:rPr>
              <a:t> </a:t>
            </a:r>
            <a:r>
              <a:rPr lang="en-US" altLang="zh-CN" dirty="0">
                <a:latin typeface="Lato"/>
                <a:ea typeface="Lato"/>
                <a:cs typeface="Lato"/>
                <a:sym typeface="Lato"/>
              </a:rPr>
              <a:t>cm</a:t>
            </a:r>
            <a:r>
              <a:rPr lang="zh-CN" altLang="en-US" dirty="0">
                <a:latin typeface="Lato"/>
                <a:ea typeface="Lato"/>
                <a:cs typeface="Lato"/>
                <a:sym typeface="Lato"/>
              </a:rPr>
              <a:t> </a:t>
            </a:r>
            <a:endParaRPr lang="en-US" altLang="zh-CN" dirty="0">
              <a:latin typeface="Lato"/>
              <a:ea typeface="Lato"/>
              <a:cs typeface="Lato"/>
              <a:sym typeface="Lato"/>
            </a:endParaRPr>
          </a:p>
          <a:p>
            <a:pPr marL="0" lvl="0" indent="0" algn="l" rtl="0">
              <a:lnSpc>
                <a:spcPct val="150000"/>
              </a:lnSpc>
              <a:spcBef>
                <a:spcPts val="0"/>
              </a:spcBef>
              <a:spcAft>
                <a:spcPts val="0"/>
              </a:spcAft>
              <a:buNone/>
            </a:pPr>
            <a:r>
              <a:rPr lang="en" dirty="0">
                <a:latin typeface="Lato"/>
                <a:ea typeface="Lato"/>
                <a:cs typeface="Lato"/>
                <a:sym typeface="Lato"/>
              </a:rPr>
              <a:t>G. W.:</a:t>
            </a:r>
            <a:r>
              <a:rPr lang="zh-CN" altLang="en-US" dirty="0">
                <a:latin typeface="Lato"/>
                <a:ea typeface="Lato"/>
                <a:cs typeface="Lato"/>
                <a:sym typeface="Lato"/>
              </a:rPr>
              <a:t> </a:t>
            </a:r>
            <a:r>
              <a:rPr lang="en-US" altLang="zh-CN" dirty="0">
                <a:latin typeface="Lato"/>
                <a:ea typeface="Lato"/>
                <a:cs typeface="Lato"/>
                <a:sym typeface="Lato"/>
              </a:rPr>
              <a:t>12</a:t>
            </a:r>
            <a:r>
              <a:rPr lang="zh-CN" altLang="en-US" dirty="0">
                <a:latin typeface="Lato"/>
                <a:ea typeface="Lato"/>
                <a:cs typeface="Lato"/>
                <a:sym typeface="Lato"/>
              </a:rPr>
              <a:t> </a:t>
            </a:r>
            <a:r>
              <a:rPr lang="en-US" altLang="zh-CN" dirty="0">
                <a:latin typeface="Lato"/>
                <a:ea typeface="Lato"/>
                <a:cs typeface="Lato"/>
                <a:sym typeface="Lato"/>
              </a:rPr>
              <a:t>KG</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137" name="Google Shape;137;p19"/>
          <p:cNvSpPr txBox="1"/>
          <p:nvPr/>
        </p:nvSpPr>
        <p:spPr>
          <a:xfrm>
            <a:off x="828200" y="1401775"/>
            <a:ext cx="3553500" cy="3324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100" b="1" dirty="0">
                <a:latin typeface="Lato"/>
                <a:ea typeface="Lato"/>
                <a:cs typeface="Lato"/>
                <a:sym typeface="Lato"/>
              </a:rPr>
              <a:t>Inner</a:t>
            </a:r>
            <a:r>
              <a:rPr lang="zh-CN" altLang="en-US" sz="2100" b="1" dirty="0">
                <a:latin typeface="Lato"/>
                <a:ea typeface="Lato"/>
                <a:cs typeface="Lato"/>
                <a:sym typeface="Lato"/>
              </a:rPr>
              <a:t> </a:t>
            </a:r>
            <a:r>
              <a:rPr lang="en-US" altLang="zh-CN" sz="2100" b="1" dirty="0">
                <a:latin typeface="Lato"/>
                <a:ea typeface="Lato"/>
                <a:cs typeface="Lato"/>
                <a:sym typeface="Lato"/>
              </a:rPr>
              <a:t>packaging</a:t>
            </a:r>
            <a:endParaRPr sz="2100" b="1" dirty="0">
              <a:latin typeface="Lato"/>
              <a:ea typeface="Lato"/>
              <a:cs typeface="Lato"/>
              <a:sym typeface="Lato"/>
            </a:endParaRPr>
          </a:p>
        </p:txBody>
      </p:sp>
      <p:sp>
        <p:nvSpPr>
          <p:cNvPr id="138" name="Google Shape;138;p19"/>
          <p:cNvSpPr txBox="1"/>
          <p:nvPr/>
        </p:nvSpPr>
        <p:spPr>
          <a:xfrm>
            <a:off x="4958275" y="1401775"/>
            <a:ext cx="4001100" cy="332400"/>
          </a:xfrm>
          <a:prstGeom prst="rect">
            <a:avLst/>
          </a:prstGeom>
          <a:solidFill>
            <a:srgbClr val="A2C4C9"/>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1900" b="1" dirty="0">
                <a:latin typeface="Lato"/>
                <a:ea typeface="Lato"/>
                <a:cs typeface="Lato"/>
                <a:sym typeface="Lato"/>
              </a:rPr>
              <a:t>Containers/ Carton (P</a:t>
            </a:r>
            <a:r>
              <a:rPr lang="en" sz="2100" b="1" dirty="0">
                <a:latin typeface="Lato"/>
                <a:ea typeface="Lato"/>
                <a:cs typeface="Lato"/>
                <a:sym typeface="Lato"/>
              </a:rPr>
              <a:t>cs)</a:t>
            </a:r>
            <a:endParaRPr sz="2100" b="1" dirty="0">
              <a:latin typeface="Lato"/>
              <a:ea typeface="Lato"/>
              <a:cs typeface="Lato"/>
              <a:sym typeface="Lato"/>
            </a:endParaRPr>
          </a:p>
        </p:txBody>
      </p:sp>
      <p:pic>
        <p:nvPicPr>
          <p:cNvPr id="2" name="Picture 1">
            <a:extLst>
              <a:ext uri="{FF2B5EF4-FFF2-40B4-BE49-F238E27FC236}">
                <a16:creationId xmlns:a16="http://schemas.microsoft.com/office/drawing/2014/main" id="{E1629980-B76A-9144-9F41-332DE3858B43}"/>
              </a:ext>
            </a:extLst>
          </p:cNvPr>
          <p:cNvPicPr>
            <a:picLocks noChangeAspect="1"/>
          </p:cNvPicPr>
          <p:nvPr/>
        </p:nvPicPr>
        <p:blipFill>
          <a:blip r:embed="rId3"/>
          <a:stretch>
            <a:fillRect/>
          </a:stretch>
        </p:blipFill>
        <p:spPr>
          <a:xfrm>
            <a:off x="2130188" y="1816270"/>
            <a:ext cx="1199624" cy="1675151"/>
          </a:xfrm>
          <a:prstGeom prst="rect">
            <a:avLst/>
          </a:prstGeom>
        </p:spPr>
      </p:pic>
      <p:pic>
        <p:nvPicPr>
          <p:cNvPr id="2050" name="Picture 2">
            <a:extLst>
              <a:ext uri="{FF2B5EF4-FFF2-40B4-BE49-F238E27FC236}">
                <a16:creationId xmlns:a16="http://schemas.microsoft.com/office/drawing/2014/main" id="{D3D384D5-6268-8B4A-A0E3-2B6B31FA4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610" y="1828630"/>
            <a:ext cx="1650430" cy="1650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255</Words>
  <Application>Microsoft Macintosh PowerPoint</Application>
  <PresentationFormat>On-screen Show (16:9)</PresentationFormat>
  <Paragraphs>27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Times New Roman</vt:lpstr>
      <vt:lpstr>Arial</vt:lpstr>
      <vt:lpstr>Raleway</vt:lpstr>
      <vt:lpstr>Lato</vt:lpstr>
      <vt:lpstr>Streamline</vt:lpstr>
      <vt:lpstr>PowerPoint Presentation</vt:lpstr>
      <vt:lpstr>Product Display </vt:lpstr>
      <vt:lpstr>Business &amp; Medical Licenses</vt:lpstr>
      <vt:lpstr>Company Info</vt:lpstr>
      <vt:lpstr>Test Report</vt:lpstr>
      <vt:lpstr>FDA Registration</vt:lpstr>
      <vt:lpstr>Product Package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 Yangyang</cp:lastModifiedBy>
  <cp:revision>31</cp:revision>
  <dcterms:modified xsi:type="dcterms:W3CDTF">2020-08-24T22:37:03Z</dcterms:modified>
</cp:coreProperties>
</file>