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Lato" panose="020F0502020204030203" pitchFamily="34" charset="77"/>
      <p:regular r:id="rId10"/>
      <p:bold r:id="rId11"/>
      <p:italic r:id="rId12"/>
      <p:boldItalic r:id="rId13"/>
    </p:embeddedFont>
    <p:embeddedFont>
      <p:font typeface="Raleway" pitchFamily="2" charset="77"/>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73"/>
    <p:restoredTop sz="94646"/>
  </p:normalViewPr>
  <p:slideViewPr>
    <p:cSldViewPr snapToGrid="0">
      <p:cViewPr varScale="1">
        <p:scale>
          <a:sx n="89" d="100"/>
          <a:sy n="89" d="100"/>
        </p:scale>
        <p:origin x="184" y="10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8f965f750d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8f965f750d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f965f750d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8f965f750d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8f965f750d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8f965f750d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8f965f750d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8f965f750d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8f965f750d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8f965f750d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8f965f750d_0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8f965f750d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subTitle" idx="1"/>
          </p:nvPr>
        </p:nvSpPr>
        <p:spPr>
          <a:xfrm>
            <a:off x="727950" y="1313759"/>
            <a:ext cx="3979333" cy="3829741"/>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dirty="0"/>
              <a:t>Key Product Specs:</a:t>
            </a:r>
          </a:p>
          <a:p>
            <a:pPr marL="0" lvl="0" indent="0" algn="just" rtl="0">
              <a:spcBef>
                <a:spcPts val="0"/>
              </a:spcBef>
              <a:spcAft>
                <a:spcPts val="0"/>
              </a:spcAft>
              <a:buNone/>
            </a:pPr>
            <a:endParaRPr dirty="0"/>
          </a:p>
          <a:p>
            <a:pPr marL="457200" lvl="0" indent="-330200" algn="just" rtl="0">
              <a:spcBef>
                <a:spcPts val="0"/>
              </a:spcBef>
              <a:spcAft>
                <a:spcPts val="0"/>
              </a:spcAft>
              <a:buSzPts val="1600"/>
              <a:buChar char="●"/>
            </a:pPr>
            <a:r>
              <a:rPr lang="en" dirty="0"/>
              <a:t>FDA Registered</a:t>
            </a:r>
            <a:endParaRPr lang="en-US" altLang="zh-CN" dirty="0"/>
          </a:p>
          <a:p>
            <a:pPr lvl="0" indent="-330200" algn="just">
              <a:buChar char="●"/>
            </a:pPr>
            <a:r>
              <a:rPr lang="en-US" altLang="zh-CN" dirty="0"/>
              <a:t>Alcohol Free</a:t>
            </a:r>
          </a:p>
          <a:p>
            <a:pPr lvl="0" indent="-330200" algn="just">
              <a:buChar char="●"/>
            </a:pPr>
            <a:r>
              <a:rPr lang="en-US" altLang="zh-CN" dirty="0"/>
              <a:t>Dermatologically Tested</a:t>
            </a:r>
          </a:p>
          <a:p>
            <a:pPr lvl="0" indent="-330200" algn="just">
              <a:buChar char="●"/>
            </a:pPr>
            <a:r>
              <a:rPr lang="en-US" altLang="zh-CN" dirty="0"/>
              <a:t>Effective Sanitizer</a:t>
            </a:r>
          </a:p>
          <a:p>
            <a:pPr lvl="0" indent="-330200" algn="just">
              <a:buChar char="●"/>
            </a:pPr>
            <a:r>
              <a:rPr lang="en-US" altLang="zh-CN" dirty="0"/>
              <a:t>Canister style</a:t>
            </a:r>
          </a:p>
          <a:p>
            <a:pPr lvl="0" indent="-330200" algn="just">
              <a:buChar char="●"/>
            </a:pPr>
            <a:r>
              <a:rPr lang="en-US" altLang="zh-CN" dirty="0"/>
              <a:t>Gentle to skin</a:t>
            </a:r>
          </a:p>
          <a:p>
            <a:pPr lvl="0" indent="-330200" algn="just">
              <a:buChar char="●"/>
            </a:pPr>
            <a:r>
              <a:rPr lang="en-US" altLang="zh-CN" dirty="0"/>
              <a:t>Scent:</a:t>
            </a:r>
            <a:r>
              <a:rPr lang="zh-CN" altLang="en-US" dirty="0"/>
              <a:t> </a:t>
            </a:r>
            <a:r>
              <a:rPr lang="en-US" altLang="zh-CN" dirty="0"/>
              <a:t>Pine</a:t>
            </a:r>
          </a:p>
        </p:txBody>
      </p:sp>
      <p:sp>
        <p:nvSpPr>
          <p:cNvPr id="5" name="Google Shape;87;p13">
            <a:extLst>
              <a:ext uri="{FF2B5EF4-FFF2-40B4-BE49-F238E27FC236}">
                <a16:creationId xmlns:a16="http://schemas.microsoft.com/office/drawing/2014/main" id="{825634E4-0A8C-5748-A2F6-F236CCF5778B}"/>
              </a:ext>
            </a:extLst>
          </p:cNvPr>
          <p:cNvSpPr txBox="1"/>
          <p:nvPr/>
        </p:nvSpPr>
        <p:spPr>
          <a:xfrm>
            <a:off x="727950" y="564057"/>
            <a:ext cx="7688100" cy="57047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tLang="zh-CN" sz="2800" b="1" dirty="0" err="1">
                <a:latin typeface="Times New Roman"/>
                <a:ea typeface="Times New Roman"/>
                <a:cs typeface="Times New Roman"/>
                <a:sym typeface="Times New Roman"/>
              </a:rPr>
              <a:t>MagiCare</a:t>
            </a:r>
            <a:r>
              <a:rPr lang="zh-CN" altLang="en-US" sz="2800" b="1" dirty="0">
                <a:latin typeface="Times New Roman"/>
                <a:ea typeface="Times New Roman"/>
                <a:cs typeface="Times New Roman"/>
                <a:sym typeface="Times New Roman"/>
              </a:rPr>
              <a:t> </a:t>
            </a:r>
            <a:r>
              <a:rPr lang="en-US" altLang="zh-CN" sz="2800" b="1" dirty="0">
                <a:latin typeface="Times New Roman"/>
                <a:ea typeface="Times New Roman"/>
                <a:cs typeface="Times New Roman"/>
                <a:sym typeface="Times New Roman"/>
              </a:rPr>
              <a:t>Sanitizing</a:t>
            </a:r>
            <a:r>
              <a:rPr lang="zh-CN" altLang="en-US" sz="2800" b="1" dirty="0">
                <a:latin typeface="Times New Roman"/>
                <a:ea typeface="Times New Roman"/>
                <a:cs typeface="Times New Roman"/>
                <a:sym typeface="Times New Roman"/>
              </a:rPr>
              <a:t> </a:t>
            </a:r>
            <a:r>
              <a:rPr lang="en-US" altLang="zh-CN" sz="2800" b="1" dirty="0">
                <a:latin typeface="Times New Roman"/>
                <a:ea typeface="Times New Roman"/>
                <a:cs typeface="Times New Roman"/>
                <a:sym typeface="Times New Roman"/>
              </a:rPr>
              <a:t>Wipes</a:t>
            </a:r>
            <a:endParaRPr lang="en-US" sz="2800" b="1" dirty="0">
              <a:latin typeface="Times New Roman"/>
              <a:ea typeface="Times New Roman"/>
              <a:cs typeface="Times New Roman"/>
              <a:sym typeface="Times New Roman"/>
            </a:endParaRPr>
          </a:p>
        </p:txBody>
      </p:sp>
      <p:pic>
        <p:nvPicPr>
          <p:cNvPr id="6" name="图片 4">
            <a:extLst>
              <a:ext uri="{FF2B5EF4-FFF2-40B4-BE49-F238E27FC236}">
                <a16:creationId xmlns:a16="http://schemas.microsoft.com/office/drawing/2014/main" id="{1C565236-B1C6-2049-9659-E8197262DBB4}"/>
              </a:ext>
            </a:extLst>
          </p:cNvPr>
          <p:cNvPicPr>
            <a:picLocks noChangeAspect="1"/>
          </p:cNvPicPr>
          <p:nvPr/>
        </p:nvPicPr>
        <p:blipFill>
          <a:blip r:embed="rId4"/>
          <a:stretch>
            <a:fillRect/>
          </a:stretch>
        </p:blipFill>
        <p:spPr>
          <a:xfrm>
            <a:off x="5370313" y="1356621"/>
            <a:ext cx="2896633" cy="2470150"/>
          </a:xfrm>
          <a:prstGeom prst="rect">
            <a:avLst/>
          </a:prstGeom>
        </p:spPr>
      </p:pic>
      <p:pic>
        <p:nvPicPr>
          <p:cNvPr id="8" name="图片 2">
            <a:extLst>
              <a:ext uri="{FF2B5EF4-FFF2-40B4-BE49-F238E27FC236}">
                <a16:creationId xmlns:a16="http://schemas.microsoft.com/office/drawing/2014/main" id="{02B811B2-2229-044B-85EC-44947A2F06CC}"/>
              </a:ext>
            </a:extLst>
          </p:cNvPr>
          <p:cNvPicPr>
            <a:picLocks noChangeAspect="1"/>
          </p:cNvPicPr>
          <p:nvPr>
            <p:custDataLst>
              <p:tags r:id="rId1"/>
            </p:custDataLst>
          </p:nvPr>
        </p:nvPicPr>
        <p:blipFill>
          <a:blip r:embed="rId5"/>
          <a:stretch>
            <a:fillRect/>
          </a:stretch>
        </p:blipFill>
        <p:spPr>
          <a:xfrm>
            <a:off x="5370313" y="1356621"/>
            <a:ext cx="1195070" cy="34099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ctrTitle"/>
          </p:nvPr>
        </p:nvSpPr>
        <p:spPr>
          <a:xfrm>
            <a:off x="727950" y="418013"/>
            <a:ext cx="7632000" cy="83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Product Display </a:t>
            </a:r>
            <a:endParaRPr dirty="0"/>
          </a:p>
        </p:txBody>
      </p:sp>
      <p:sp>
        <p:nvSpPr>
          <p:cNvPr id="94" name="Google Shape;94;p14"/>
          <p:cNvSpPr txBox="1"/>
          <p:nvPr/>
        </p:nvSpPr>
        <p:spPr>
          <a:xfrm>
            <a:off x="3508507" y="1359665"/>
            <a:ext cx="1738609" cy="352710"/>
          </a:xfrm>
          <a:prstGeom prst="rect">
            <a:avLst/>
          </a:prstGeom>
          <a:solidFill>
            <a:srgbClr val="A2C4C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100" b="1">
                <a:latin typeface="Lato"/>
                <a:ea typeface="Lato"/>
                <a:cs typeface="Lato"/>
                <a:sym typeface="Lato"/>
              </a:rPr>
              <a:t>Photo</a:t>
            </a:r>
            <a:endParaRPr sz="2100" b="1">
              <a:latin typeface="Lato"/>
              <a:ea typeface="Lato"/>
              <a:cs typeface="Lato"/>
              <a:sym typeface="Lato"/>
            </a:endParaRPr>
          </a:p>
        </p:txBody>
      </p:sp>
      <p:pic>
        <p:nvPicPr>
          <p:cNvPr id="3" name="Picture 2">
            <a:extLst>
              <a:ext uri="{FF2B5EF4-FFF2-40B4-BE49-F238E27FC236}">
                <a16:creationId xmlns:a16="http://schemas.microsoft.com/office/drawing/2014/main" id="{C6592241-8977-8F48-87EB-92D6EFDFD741}"/>
              </a:ext>
            </a:extLst>
          </p:cNvPr>
          <p:cNvPicPr>
            <a:picLocks noChangeAspect="1"/>
          </p:cNvPicPr>
          <p:nvPr/>
        </p:nvPicPr>
        <p:blipFill>
          <a:blip r:embed="rId3"/>
          <a:stretch>
            <a:fillRect/>
          </a:stretch>
        </p:blipFill>
        <p:spPr>
          <a:xfrm>
            <a:off x="3419017" y="1820327"/>
            <a:ext cx="1828099" cy="3017068"/>
          </a:xfrm>
          <a:prstGeom prst="rect">
            <a:avLst/>
          </a:prstGeom>
        </p:spPr>
      </p:pic>
      <p:pic>
        <p:nvPicPr>
          <p:cNvPr id="5" name="Picture 4">
            <a:extLst>
              <a:ext uri="{FF2B5EF4-FFF2-40B4-BE49-F238E27FC236}">
                <a16:creationId xmlns:a16="http://schemas.microsoft.com/office/drawing/2014/main" id="{5AA3BD30-D4FB-FB42-AE3F-B4FD313B4D94}"/>
              </a:ext>
            </a:extLst>
          </p:cNvPr>
          <p:cNvPicPr>
            <a:picLocks noChangeAspect="1"/>
          </p:cNvPicPr>
          <p:nvPr/>
        </p:nvPicPr>
        <p:blipFill>
          <a:blip r:embed="rId4"/>
          <a:stretch>
            <a:fillRect/>
          </a:stretch>
        </p:blipFill>
        <p:spPr>
          <a:xfrm>
            <a:off x="764089" y="1332513"/>
            <a:ext cx="2654928" cy="3566597"/>
          </a:xfrm>
          <a:prstGeom prst="rect">
            <a:avLst/>
          </a:prstGeom>
        </p:spPr>
      </p:pic>
      <p:pic>
        <p:nvPicPr>
          <p:cNvPr id="7" name="Picture 6">
            <a:extLst>
              <a:ext uri="{FF2B5EF4-FFF2-40B4-BE49-F238E27FC236}">
                <a16:creationId xmlns:a16="http://schemas.microsoft.com/office/drawing/2014/main" id="{A9F2E40D-364B-F44F-B7E3-9DB9DF4F8E80}"/>
              </a:ext>
            </a:extLst>
          </p:cNvPr>
          <p:cNvPicPr>
            <a:picLocks noChangeAspect="1"/>
          </p:cNvPicPr>
          <p:nvPr/>
        </p:nvPicPr>
        <p:blipFill>
          <a:blip r:embed="rId5"/>
          <a:stretch>
            <a:fillRect/>
          </a:stretch>
        </p:blipFill>
        <p:spPr>
          <a:xfrm>
            <a:off x="6073945" y="2128711"/>
            <a:ext cx="2070100" cy="24003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Business &amp; Medical Licenses</a:t>
            </a:r>
            <a:endParaRPr/>
          </a:p>
        </p:txBody>
      </p:sp>
      <p:pic>
        <p:nvPicPr>
          <p:cNvPr id="6" name="图片 19">
            <a:extLst>
              <a:ext uri="{FF2B5EF4-FFF2-40B4-BE49-F238E27FC236}">
                <a16:creationId xmlns:a16="http://schemas.microsoft.com/office/drawing/2014/main" id="{1F9A3454-2B70-324F-9E1D-E73A007A856F}"/>
              </a:ext>
            </a:extLst>
          </p:cNvPr>
          <p:cNvPicPr>
            <a:picLocks noChangeAspect="1"/>
          </p:cNvPicPr>
          <p:nvPr/>
        </p:nvPicPr>
        <p:blipFill>
          <a:blip r:embed="rId3"/>
          <a:stretch>
            <a:fillRect/>
          </a:stretch>
        </p:blipFill>
        <p:spPr>
          <a:xfrm>
            <a:off x="3219449" y="1362709"/>
            <a:ext cx="2481263" cy="335694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729450" y="556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Company Info</a:t>
            </a:r>
            <a:endParaRPr dirty="0"/>
          </a:p>
        </p:txBody>
      </p:sp>
      <p:sp>
        <p:nvSpPr>
          <p:cNvPr id="112" name="Google Shape;112;p16"/>
          <p:cNvSpPr txBox="1">
            <a:spLocks noGrp="1"/>
          </p:cNvSpPr>
          <p:nvPr>
            <p:ph type="body" idx="1"/>
          </p:nvPr>
        </p:nvSpPr>
        <p:spPr>
          <a:xfrm>
            <a:off x="729449" y="1194636"/>
            <a:ext cx="7873361" cy="3001125"/>
          </a:xfrm>
          <a:prstGeom prst="rect">
            <a:avLst/>
          </a:prstGeom>
        </p:spPr>
        <p:txBody>
          <a:bodyPr spcFirstLastPara="1" wrap="square" lIns="91425" tIns="91425" rIns="91425" bIns="91425" anchor="t" anchorCtr="0">
            <a:noAutofit/>
          </a:bodyPr>
          <a:lstStyle/>
          <a:p>
            <a:pPr marL="0" indent="0" algn="just">
              <a:spcAft>
                <a:spcPts val="1600"/>
              </a:spcAft>
              <a:buNone/>
            </a:pPr>
            <a:r>
              <a:rPr lang="en-US" sz="1200" dirty="0" err="1"/>
              <a:t>Pharmapack</a:t>
            </a:r>
            <a:r>
              <a:rPr lang="en-US" sz="1200" dirty="0"/>
              <a:t> Ltd(Hong Kong) is part of the Shine Group of Hong Kong, which was founded in 2000 with its head office in Hong Kong and has sales offices across Asia. The Shine Group of companies have specialized in the supply of pharmaceutical, healthcare, hygiene and skincare products for over 14 years. Our management comprises of Chemists, Pharmacists and Doctors. </a:t>
            </a:r>
          </a:p>
          <a:p>
            <a:pPr marL="0" indent="0" algn="just">
              <a:spcAft>
                <a:spcPts val="1600"/>
              </a:spcAft>
              <a:buNone/>
            </a:pPr>
            <a:r>
              <a:rPr lang="en-US" sz="1200" dirty="0"/>
              <a:t>Our factory (Dongguan </a:t>
            </a:r>
            <a:r>
              <a:rPr lang="en-US" sz="1200" dirty="0" err="1"/>
              <a:t>Xinghao</a:t>
            </a:r>
            <a:r>
              <a:rPr lang="en-US" sz="1200" dirty="0"/>
              <a:t> Daily Commodity Co., Ltd) for disinfectant and wet wipe products was built in 2002 and has been operated in accordance with Good Manufacturing Practice under the supervision of Industrial Pharmacist since. We have been supplying products to different clients around the world, many of which are famous multinational companies. We began supplying products to the domestic market, China, since 2008 owing to her increasing demands. Our factory is ISO 9001 certified and our formulations, products have been tested by various renowned testing laboratories, such as SGS. We also provide dermatology test certificates upon request.</a:t>
            </a:r>
          </a:p>
        </p:txBody>
      </p:sp>
      <p:pic>
        <p:nvPicPr>
          <p:cNvPr id="2" name="Picture 1">
            <a:extLst>
              <a:ext uri="{FF2B5EF4-FFF2-40B4-BE49-F238E27FC236}">
                <a16:creationId xmlns:a16="http://schemas.microsoft.com/office/drawing/2014/main" id="{3C685238-5DD3-9E4D-9D70-7CE8F38C4DAF}"/>
              </a:ext>
            </a:extLst>
          </p:cNvPr>
          <p:cNvPicPr>
            <a:picLocks noChangeAspect="1"/>
          </p:cNvPicPr>
          <p:nvPr/>
        </p:nvPicPr>
        <p:blipFill>
          <a:blip r:embed="rId3"/>
          <a:stretch>
            <a:fillRect/>
          </a:stretch>
        </p:blipFill>
        <p:spPr>
          <a:xfrm>
            <a:off x="2086051" y="3682686"/>
            <a:ext cx="2047875" cy="1346021"/>
          </a:xfrm>
          <a:prstGeom prst="rect">
            <a:avLst/>
          </a:prstGeom>
        </p:spPr>
      </p:pic>
      <p:pic>
        <p:nvPicPr>
          <p:cNvPr id="3" name="Picture 2">
            <a:extLst>
              <a:ext uri="{FF2B5EF4-FFF2-40B4-BE49-F238E27FC236}">
                <a16:creationId xmlns:a16="http://schemas.microsoft.com/office/drawing/2014/main" id="{A3AE0EA1-F80B-2A45-884D-2E8EF19B36DE}"/>
              </a:ext>
            </a:extLst>
          </p:cNvPr>
          <p:cNvPicPr>
            <a:picLocks noChangeAspect="1"/>
          </p:cNvPicPr>
          <p:nvPr/>
        </p:nvPicPr>
        <p:blipFill>
          <a:blip r:embed="rId4"/>
          <a:stretch>
            <a:fillRect/>
          </a:stretch>
        </p:blipFill>
        <p:spPr>
          <a:xfrm>
            <a:off x="5010076" y="3682686"/>
            <a:ext cx="2048082" cy="134602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Test Report</a:t>
            </a:r>
            <a:endParaRPr dirty="0"/>
          </a:p>
        </p:txBody>
      </p:sp>
      <p:pic>
        <p:nvPicPr>
          <p:cNvPr id="6" name="图片 20">
            <a:extLst>
              <a:ext uri="{FF2B5EF4-FFF2-40B4-BE49-F238E27FC236}">
                <a16:creationId xmlns:a16="http://schemas.microsoft.com/office/drawing/2014/main" id="{70F53597-ECAF-7049-A617-53D8A96DB146}"/>
              </a:ext>
            </a:extLst>
          </p:cNvPr>
          <p:cNvPicPr>
            <a:picLocks noChangeAspect="1"/>
          </p:cNvPicPr>
          <p:nvPr/>
        </p:nvPicPr>
        <p:blipFill>
          <a:blip r:embed="rId3"/>
          <a:stretch>
            <a:fillRect/>
          </a:stretch>
        </p:blipFill>
        <p:spPr>
          <a:xfrm>
            <a:off x="1268412" y="1255871"/>
            <a:ext cx="2712323" cy="3868102"/>
          </a:xfrm>
          <a:prstGeom prst="rect">
            <a:avLst/>
          </a:prstGeom>
        </p:spPr>
      </p:pic>
      <p:pic>
        <p:nvPicPr>
          <p:cNvPr id="8" name="图片 16">
            <a:extLst>
              <a:ext uri="{FF2B5EF4-FFF2-40B4-BE49-F238E27FC236}">
                <a16:creationId xmlns:a16="http://schemas.microsoft.com/office/drawing/2014/main" id="{DFAF2F97-5514-AB41-8BF7-9E24B03B0D6F}"/>
              </a:ext>
            </a:extLst>
          </p:cNvPr>
          <p:cNvPicPr>
            <a:picLocks noChangeAspect="1"/>
          </p:cNvPicPr>
          <p:nvPr/>
        </p:nvPicPr>
        <p:blipFill>
          <a:blip r:embed="rId4"/>
          <a:stretch>
            <a:fillRect/>
          </a:stretch>
        </p:blipFill>
        <p:spPr>
          <a:xfrm>
            <a:off x="5014913" y="1275398"/>
            <a:ext cx="2705879" cy="386810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8"/>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FDA Registration</a:t>
            </a:r>
            <a:endParaRPr/>
          </a:p>
        </p:txBody>
      </p:sp>
      <p:pic>
        <p:nvPicPr>
          <p:cNvPr id="6" name="图片 4">
            <a:extLst>
              <a:ext uri="{FF2B5EF4-FFF2-40B4-BE49-F238E27FC236}">
                <a16:creationId xmlns:a16="http://schemas.microsoft.com/office/drawing/2014/main" id="{6E282D89-1CE3-F54D-AF18-4AACDC4DFD67}"/>
              </a:ext>
            </a:extLst>
          </p:cNvPr>
          <p:cNvPicPr>
            <a:picLocks noChangeAspect="1"/>
          </p:cNvPicPr>
          <p:nvPr/>
        </p:nvPicPr>
        <p:blipFill>
          <a:blip r:embed="rId3"/>
          <a:stretch>
            <a:fillRect/>
          </a:stretch>
        </p:blipFill>
        <p:spPr>
          <a:xfrm>
            <a:off x="3160396" y="1296641"/>
            <a:ext cx="2823207" cy="36449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Product Package Info</a:t>
            </a:r>
            <a:endParaRPr/>
          </a:p>
        </p:txBody>
      </p:sp>
      <p:sp>
        <p:nvSpPr>
          <p:cNvPr id="134" name="Google Shape;134;p19"/>
          <p:cNvSpPr txBox="1"/>
          <p:nvPr/>
        </p:nvSpPr>
        <p:spPr>
          <a:xfrm>
            <a:off x="828200" y="3849300"/>
            <a:ext cx="4001100" cy="1322700"/>
          </a:xfrm>
          <a:prstGeom prst="rect">
            <a:avLst/>
          </a:prstGeom>
          <a:noFill/>
          <a:ln>
            <a:noFill/>
          </a:ln>
        </p:spPr>
        <p:txBody>
          <a:bodyPr spcFirstLastPara="1" wrap="square" lIns="91425" tIns="91425" rIns="91425" bIns="91425" anchor="t" anchorCtr="0">
            <a:noAutofit/>
          </a:bodyPr>
          <a:lstStyle/>
          <a:p>
            <a:pPr lvl="0">
              <a:lnSpc>
                <a:spcPct val="150000"/>
              </a:lnSpc>
            </a:pPr>
            <a:r>
              <a:rPr lang="en-US" dirty="0">
                <a:latin typeface="Lato"/>
                <a:ea typeface="Lato"/>
                <a:cs typeface="Lato"/>
                <a:sym typeface="Lato"/>
              </a:rPr>
              <a:t>Wipe size: 15 x 17 cm</a:t>
            </a:r>
            <a:endParaRPr lang="en" dirty="0">
              <a:latin typeface="Lato"/>
              <a:ea typeface="Lato"/>
              <a:cs typeface="Lato"/>
              <a:sym typeface="Lato"/>
            </a:endParaRPr>
          </a:p>
          <a:p>
            <a:pPr lvl="0">
              <a:lnSpc>
                <a:spcPct val="150000"/>
              </a:lnSpc>
            </a:pPr>
            <a:r>
              <a:rPr lang="en-US" altLang="zh-CN" dirty="0">
                <a:latin typeface="Lato"/>
                <a:ea typeface="Lato"/>
                <a:cs typeface="Lato"/>
                <a:sym typeface="Lato"/>
              </a:rPr>
              <a:t>Weight:</a:t>
            </a:r>
            <a:r>
              <a:rPr lang="zh-CN" altLang="en-US" dirty="0">
                <a:latin typeface="Lato"/>
                <a:ea typeface="Lato"/>
                <a:cs typeface="Lato"/>
                <a:sym typeface="Lato"/>
              </a:rPr>
              <a:t> </a:t>
            </a:r>
            <a:r>
              <a:rPr lang="en-US" altLang="zh-CN" dirty="0">
                <a:latin typeface="Lato"/>
                <a:ea typeface="Lato"/>
                <a:cs typeface="Lato"/>
                <a:sym typeface="Lato"/>
              </a:rPr>
              <a:t>45g/wipe</a:t>
            </a:r>
          </a:p>
          <a:p>
            <a:pPr lvl="0">
              <a:lnSpc>
                <a:spcPct val="150000"/>
              </a:lnSpc>
            </a:pPr>
            <a:r>
              <a:rPr lang="en" dirty="0">
                <a:latin typeface="Lato"/>
                <a:ea typeface="Lato"/>
                <a:cs typeface="Lato"/>
                <a:sym typeface="Lato"/>
              </a:rPr>
              <a:t>Color: </a:t>
            </a:r>
            <a:r>
              <a:rPr lang="en-US" altLang="zh-CN" dirty="0">
                <a:latin typeface="Lato"/>
                <a:ea typeface="Lato"/>
                <a:cs typeface="Lato"/>
                <a:sym typeface="Lato"/>
              </a:rPr>
              <a:t>white</a:t>
            </a:r>
          </a:p>
          <a:p>
            <a:pPr lvl="0">
              <a:lnSpc>
                <a:spcPct val="150000"/>
              </a:lnSpc>
            </a:pPr>
            <a:endParaRPr dirty="0">
              <a:latin typeface="Lato"/>
              <a:ea typeface="Lato"/>
              <a:cs typeface="Lato"/>
              <a:sym typeface="Lato"/>
            </a:endParaRPr>
          </a:p>
        </p:txBody>
      </p:sp>
      <p:sp>
        <p:nvSpPr>
          <p:cNvPr id="135" name="Google Shape;135;p19"/>
          <p:cNvSpPr txBox="1"/>
          <p:nvPr/>
        </p:nvSpPr>
        <p:spPr>
          <a:xfrm>
            <a:off x="4958275" y="3432700"/>
            <a:ext cx="4001100" cy="13608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altLang="zh-CN" dirty="0">
                <a:latin typeface="Lato"/>
                <a:ea typeface="Lato"/>
                <a:cs typeface="Lato"/>
                <a:sym typeface="Lato"/>
              </a:rPr>
              <a:t>100</a:t>
            </a:r>
            <a:r>
              <a:rPr lang="zh-CN" altLang="en-US" dirty="0">
                <a:latin typeface="Lato"/>
                <a:ea typeface="Lato"/>
                <a:cs typeface="Lato"/>
                <a:sym typeface="Lato"/>
              </a:rPr>
              <a:t> </a:t>
            </a:r>
            <a:r>
              <a:rPr lang="en-US" altLang="zh-CN" dirty="0">
                <a:latin typeface="Lato"/>
                <a:ea typeface="Lato"/>
                <a:cs typeface="Lato"/>
                <a:sym typeface="Lato"/>
              </a:rPr>
              <a:t>pcs</a:t>
            </a:r>
            <a:r>
              <a:rPr lang="zh-CN" altLang="en-US" dirty="0">
                <a:latin typeface="Lato"/>
                <a:ea typeface="Lato"/>
                <a:cs typeface="Lato"/>
                <a:sym typeface="Lato"/>
              </a:rPr>
              <a:t> </a:t>
            </a:r>
            <a:r>
              <a:rPr lang="en-US" altLang="zh-CN" dirty="0">
                <a:latin typeface="Lato"/>
                <a:ea typeface="Lato"/>
                <a:cs typeface="Lato"/>
                <a:sym typeface="Lato"/>
              </a:rPr>
              <a:t>per</a:t>
            </a:r>
            <a:r>
              <a:rPr lang="zh-CN" altLang="en-US" dirty="0">
                <a:latin typeface="Lato"/>
                <a:ea typeface="Lato"/>
                <a:cs typeface="Lato"/>
                <a:sym typeface="Lato"/>
              </a:rPr>
              <a:t> </a:t>
            </a:r>
            <a:r>
              <a:rPr lang="en-US" altLang="zh-CN" dirty="0">
                <a:latin typeface="Lato"/>
                <a:ea typeface="Lato"/>
                <a:cs typeface="Lato"/>
                <a:sym typeface="Lato"/>
              </a:rPr>
              <a:t>Canister</a:t>
            </a:r>
          </a:p>
          <a:p>
            <a:pPr>
              <a:lnSpc>
                <a:spcPct val="150000"/>
              </a:lnSpc>
            </a:pPr>
            <a:r>
              <a:rPr lang="en-US" altLang="zh-CN" dirty="0">
                <a:latin typeface="Lato"/>
                <a:ea typeface="Lato"/>
                <a:cs typeface="Lato"/>
                <a:sym typeface="Lato"/>
              </a:rPr>
              <a:t>12 canisters/Carton (43.5 x 33 x 19.5 cm)</a:t>
            </a:r>
          </a:p>
          <a:p>
            <a:pPr lvl="0">
              <a:lnSpc>
                <a:spcPct val="150000"/>
              </a:lnSpc>
            </a:pPr>
            <a:r>
              <a:rPr lang="en-US" altLang="zh-CN" dirty="0">
                <a:latin typeface="Lato"/>
                <a:ea typeface="Lato"/>
                <a:cs typeface="Lato"/>
                <a:sym typeface="Lato"/>
              </a:rPr>
              <a:t>24 canisters/Carton</a:t>
            </a:r>
            <a:r>
              <a:rPr lang="zh-CN" altLang="en-US" dirty="0">
                <a:latin typeface="Lato"/>
                <a:ea typeface="Lato"/>
                <a:cs typeface="Lato"/>
                <a:sym typeface="Lato"/>
              </a:rPr>
              <a:t> </a:t>
            </a:r>
            <a:r>
              <a:rPr lang="en-US" altLang="zh-CN" dirty="0">
                <a:latin typeface="Lato"/>
                <a:ea typeface="Lato"/>
                <a:cs typeface="Lato"/>
                <a:sym typeface="Lato"/>
              </a:rPr>
              <a:t>(43 x 33 x 37.5 cm)</a:t>
            </a:r>
          </a:p>
          <a:p>
            <a:pPr marL="0" lvl="0" indent="0" algn="l" rtl="0">
              <a:lnSpc>
                <a:spcPct val="150000"/>
              </a:lnSpc>
              <a:spcBef>
                <a:spcPts val="0"/>
              </a:spcBef>
              <a:spcAft>
                <a:spcPts val="0"/>
              </a:spcAft>
              <a:buNone/>
            </a:pPr>
            <a:r>
              <a:rPr lang="en" dirty="0">
                <a:latin typeface="Lato"/>
                <a:ea typeface="Lato"/>
                <a:cs typeface="Lato"/>
                <a:sym typeface="Lato"/>
              </a:rPr>
              <a:t>G. W.:</a:t>
            </a:r>
            <a:r>
              <a:rPr lang="zh-CN" altLang="en-US" dirty="0">
                <a:latin typeface="Lato"/>
                <a:ea typeface="Lato"/>
                <a:cs typeface="Lato"/>
                <a:sym typeface="Lato"/>
              </a:rPr>
              <a:t> </a:t>
            </a:r>
            <a:r>
              <a:rPr lang="en-US" altLang="zh-CN" dirty="0">
                <a:latin typeface="Lato"/>
                <a:ea typeface="Lato"/>
                <a:cs typeface="Lato"/>
                <a:sym typeface="Lato"/>
              </a:rPr>
              <a:t>7.5</a:t>
            </a:r>
            <a:r>
              <a:rPr lang="zh-CN" altLang="en-US" dirty="0">
                <a:latin typeface="Lato"/>
                <a:ea typeface="Lato"/>
                <a:cs typeface="Lato"/>
                <a:sym typeface="Lato"/>
              </a:rPr>
              <a:t> </a:t>
            </a:r>
            <a:r>
              <a:rPr lang="en-US" altLang="zh-CN" dirty="0">
                <a:latin typeface="Lato"/>
                <a:ea typeface="Lato"/>
                <a:cs typeface="Lato"/>
                <a:sym typeface="Lato"/>
              </a:rPr>
              <a:t>/</a:t>
            </a:r>
            <a:r>
              <a:rPr lang="zh-CN" altLang="en-US" dirty="0">
                <a:latin typeface="Lato"/>
                <a:ea typeface="Lato"/>
                <a:cs typeface="Lato"/>
                <a:sym typeface="Lato"/>
              </a:rPr>
              <a:t> </a:t>
            </a:r>
            <a:r>
              <a:rPr lang="en-US" altLang="zh-CN" dirty="0">
                <a:latin typeface="Lato"/>
                <a:ea typeface="Lato"/>
                <a:cs typeface="Lato"/>
                <a:sym typeface="Lato"/>
              </a:rPr>
              <a:t>15</a:t>
            </a:r>
            <a:r>
              <a:rPr lang="zh-CN" altLang="en-US" dirty="0">
                <a:latin typeface="Lato"/>
                <a:ea typeface="Lato"/>
                <a:cs typeface="Lato"/>
                <a:sym typeface="Lato"/>
              </a:rPr>
              <a:t> </a:t>
            </a:r>
            <a:r>
              <a:rPr lang="en-US" altLang="zh-CN" dirty="0">
                <a:latin typeface="Lato"/>
                <a:ea typeface="Lato"/>
                <a:cs typeface="Lato"/>
                <a:sym typeface="Lato"/>
              </a:rPr>
              <a:t>KG</a:t>
            </a:r>
            <a:endParaRPr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p:txBody>
      </p:sp>
      <p:sp>
        <p:nvSpPr>
          <p:cNvPr id="137" name="Google Shape;137;p19"/>
          <p:cNvSpPr txBox="1"/>
          <p:nvPr/>
        </p:nvSpPr>
        <p:spPr>
          <a:xfrm>
            <a:off x="828200" y="1401775"/>
            <a:ext cx="3553500" cy="332400"/>
          </a:xfrm>
          <a:prstGeom prst="rect">
            <a:avLst/>
          </a:prstGeom>
          <a:solidFill>
            <a:srgbClr val="A2C4C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altLang="zh-CN" sz="2100" b="1" dirty="0">
                <a:latin typeface="Lato"/>
                <a:ea typeface="Lato"/>
                <a:cs typeface="Lato"/>
                <a:sym typeface="Lato"/>
              </a:rPr>
              <a:t>Inner</a:t>
            </a:r>
            <a:r>
              <a:rPr lang="zh-CN" altLang="en-US" sz="2100" b="1" dirty="0">
                <a:latin typeface="Lato"/>
                <a:ea typeface="Lato"/>
                <a:cs typeface="Lato"/>
                <a:sym typeface="Lato"/>
              </a:rPr>
              <a:t> </a:t>
            </a:r>
            <a:r>
              <a:rPr lang="en-US" altLang="zh-CN" sz="2100" b="1" dirty="0">
                <a:latin typeface="Lato"/>
                <a:ea typeface="Lato"/>
                <a:cs typeface="Lato"/>
                <a:sym typeface="Lato"/>
              </a:rPr>
              <a:t>packaging</a:t>
            </a:r>
            <a:endParaRPr sz="2100" b="1" dirty="0">
              <a:latin typeface="Lato"/>
              <a:ea typeface="Lato"/>
              <a:cs typeface="Lato"/>
              <a:sym typeface="Lato"/>
            </a:endParaRPr>
          </a:p>
        </p:txBody>
      </p:sp>
      <p:sp>
        <p:nvSpPr>
          <p:cNvPr id="138" name="Google Shape;138;p19"/>
          <p:cNvSpPr txBox="1"/>
          <p:nvPr/>
        </p:nvSpPr>
        <p:spPr>
          <a:xfrm>
            <a:off x="4958275" y="1401775"/>
            <a:ext cx="4001100" cy="332400"/>
          </a:xfrm>
          <a:prstGeom prst="rect">
            <a:avLst/>
          </a:prstGeom>
          <a:solidFill>
            <a:srgbClr val="A2C4C9"/>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n" sz="1900" b="1" dirty="0">
                <a:latin typeface="Lato"/>
                <a:ea typeface="Lato"/>
                <a:cs typeface="Lato"/>
                <a:sym typeface="Lato"/>
              </a:rPr>
              <a:t>Containers/ Carton (P</a:t>
            </a:r>
            <a:r>
              <a:rPr lang="en" sz="2100" b="1" dirty="0">
                <a:latin typeface="Lato"/>
                <a:ea typeface="Lato"/>
                <a:cs typeface="Lato"/>
                <a:sym typeface="Lato"/>
              </a:rPr>
              <a:t>cs)</a:t>
            </a:r>
            <a:endParaRPr sz="2100" b="1" dirty="0">
              <a:latin typeface="Lato"/>
              <a:ea typeface="Lato"/>
              <a:cs typeface="Lato"/>
              <a:sym typeface="Lato"/>
            </a:endParaRPr>
          </a:p>
        </p:txBody>
      </p:sp>
      <p:pic>
        <p:nvPicPr>
          <p:cNvPr id="2" name="Picture 1">
            <a:extLst>
              <a:ext uri="{FF2B5EF4-FFF2-40B4-BE49-F238E27FC236}">
                <a16:creationId xmlns:a16="http://schemas.microsoft.com/office/drawing/2014/main" id="{492E8EF6-451A-C24F-A582-1223DA79EFA3}"/>
              </a:ext>
            </a:extLst>
          </p:cNvPr>
          <p:cNvPicPr>
            <a:picLocks noChangeAspect="1"/>
          </p:cNvPicPr>
          <p:nvPr/>
        </p:nvPicPr>
        <p:blipFill>
          <a:blip r:embed="rId3"/>
          <a:stretch>
            <a:fillRect/>
          </a:stretch>
        </p:blipFill>
        <p:spPr>
          <a:xfrm>
            <a:off x="1102324" y="1791325"/>
            <a:ext cx="2521301" cy="1836165"/>
          </a:xfrm>
          <a:prstGeom prst="rect">
            <a:avLst/>
          </a:prstGeom>
        </p:spPr>
      </p:pic>
      <p:pic>
        <p:nvPicPr>
          <p:cNvPr id="5" name="Picture 4">
            <a:extLst>
              <a:ext uri="{FF2B5EF4-FFF2-40B4-BE49-F238E27FC236}">
                <a16:creationId xmlns:a16="http://schemas.microsoft.com/office/drawing/2014/main" id="{60E65B98-119B-264A-8522-832F7749DCD4}"/>
              </a:ext>
            </a:extLst>
          </p:cNvPr>
          <p:cNvPicPr>
            <a:picLocks noChangeAspect="1"/>
          </p:cNvPicPr>
          <p:nvPr/>
        </p:nvPicPr>
        <p:blipFill>
          <a:blip r:embed="rId4"/>
          <a:stretch>
            <a:fillRect/>
          </a:stretch>
        </p:blipFill>
        <p:spPr>
          <a:xfrm>
            <a:off x="5849938" y="1734175"/>
            <a:ext cx="1856114" cy="1835375"/>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175,&quot;width&quot;:7620}"/>
</p:tagLst>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278</Words>
  <Application>Microsoft Macintosh PowerPoint</Application>
  <PresentationFormat>On-screen Show (16:9)</PresentationFormat>
  <Paragraphs>28</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Times New Roman</vt:lpstr>
      <vt:lpstr>Arial</vt:lpstr>
      <vt:lpstr>Raleway</vt:lpstr>
      <vt:lpstr>Lato</vt:lpstr>
      <vt:lpstr>Streamline</vt:lpstr>
      <vt:lpstr>PowerPoint Presentation</vt:lpstr>
      <vt:lpstr>Product Display </vt:lpstr>
      <vt:lpstr>Business &amp; Medical Licenses</vt:lpstr>
      <vt:lpstr>Company Info</vt:lpstr>
      <vt:lpstr>Test Report</vt:lpstr>
      <vt:lpstr>FDA Registration</vt:lpstr>
      <vt:lpstr>Product Package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Li Yangyang</cp:lastModifiedBy>
  <cp:revision>23</cp:revision>
  <dcterms:modified xsi:type="dcterms:W3CDTF">2020-08-24T17:35:25Z</dcterms:modified>
</cp:coreProperties>
</file>